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440" r:id="rId2"/>
    <p:sldId id="261" r:id="rId3"/>
    <p:sldId id="271" r:id="rId4"/>
    <p:sldId id="364" r:id="rId5"/>
    <p:sldId id="365" r:id="rId6"/>
    <p:sldId id="363" r:id="rId7"/>
    <p:sldId id="273" r:id="rId8"/>
    <p:sldId id="366" r:id="rId9"/>
    <p:sldId id="274" r:id="rId10"/>
    <p:sldId id="278" r:id="rId11"/>
    <p:sldId id="367" r:id="rId12"/>
    <p:sldId id="279" r:id="rId13"/>
    <p:sldId id="280" r:id="rId14"/>
    <p:sldId id="281" r:id="rId15"/>
    <p:sldId id="283" r:id="rId16"/>
    <p:sldId id="285" r:id="rId17"/>
    <p:sldId id="286" r:id="rId18"/>
    <p:sldId id="290" r:id="rId19"/>
    <p:sldId id="291" r:id="rId20"/>
    <p:sldId id="292" r:id="rId21"/>
    <p:sldId id="293" r:id="rId22"/>
    <p:sldId id="296" r:id="rId2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29.jpeg>
</file>

<file path=ppt/media/image3.gif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jpe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4F3EE-8AAD-4C19-A838-0589221738BC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83097-899D-45AE-9E98-96A7CD97751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5143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0AD27-BE93-705B-757F-84CE658DB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FEFD89-E990-E10A-EDE4-A17865643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26B2A-058C-F47B-284D-1FBC5F7FD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8C836-2824-E23E-8277-D160A513D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223AB-2674-1705-9ED0-743372B6A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1566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9E395-606B-91F2-83C9-206672CC1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7CF24F-5913-5BA6-B81C-798AC31A70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B9F8C-5F48-2986-DA94-0D8D6551D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C17DC-8AEC-9406-2B82-14A6C10B3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95054-94FD-F38C-0A3E-3D6711F03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523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FF747A-5FFA-EB50-DB8A-E66D434B42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0D8105-1031-3225-6D35-15B601C1F5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32C00-1A45-440B-BA8C-831C03091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3411-95C1-52AF-DF87-8714E4820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54EB9-C905-FE75-565E-E834CE409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5269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/>
              <a:t>‹#›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636087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733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/>
              <a:t>‹#›</a:t>
            </a:fld>
            <a:r>
              <a:rPr lang="en-US"/>
              <a:t>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08621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27B1-1494-2911-85D1-E6A1A03D0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FEC98-1533-3A7F-D262-4BDCABD23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ED0A3-F50A-2BAD-C053-D736B5065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88EDD-0DF5-AA00-7714-322BA0F45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FD232D-086F-192D-E5EA-B42208605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5585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0F99E-A36E-6F0C-5538-2EB16EEC2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4E4BA0-4C5D-A72A-8EB5-BCE5D0123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A38A1-5EE0-F17B-A7B9-D59EFC05B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98BC3-3F88-CD19-36AE-0E3F3372C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BC56C-3C54-3387-9958-92AE99800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6604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CB029-585E-E705-7CB3-C4508A1CC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9999F-2E30-7A5B-3506-BA524A945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BEA01-3241-0950-5908-0B76FB6D2B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533F56-0743-DB79-B1BD-97FB7E9F9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CD42FC-0494-EFA2-334C-614894459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CA839-D86E-A5B3-5085-FE4DD290C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4135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3E337-3F2B-DA7D-1D16-43BDF0D76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8B5F7C-AE42-F7D8-20F1-8D4D620BD1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95F400-7760-0D26-3D63-DB41B499B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578A5-2F99-9F05-9826-1D06C1F9A2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E7EE94-B79A-C7B4-0849-28539800B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34D365-FEB8-5EF7-3BE2-86D8804AA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ACF7F-3926-FFC2-5C5B-46F627609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42BD6C-172F-2303-0C27-869088D79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1388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0AC34-974E-D325-5D09-C984E0D01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F79019-A671-133C-38F7-80CC588E4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9B5805-D034-CD11-6CB1-8D4CE7540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123CF5-65FA-5BFB-31A1-C32B42F78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6065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381163-69A8-A969-853E-AAB110610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51EE73-2DC8-000C-0019-70AD3E19B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8C7A3-4C87-6B80-CA26-BB691336C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8655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F9B88-74D3-975A-E2BD-7FBEE3D19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F33A7-0209-8103-C436-1FE851E66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EAFA7E-4A87-DB7B-1830-5DF38CCDD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9FAB3C-004C-9A45-CE3E-F72657CD5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80EBE-3BF8-5476-3C62-3CA944A29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20C12C-04A9-F4C3-35A7-72B436322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5935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EF43F-1CC1-84A2-DC5A-10C4B7436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AD0EC4-FC15-1961-0862-DC94682CBB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AAE1E6-DBEB-90CD-9DF4-4827D63A63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CAC085-2A89-5BB9-AA6B-9E882300B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E1FDF-8190-EA21-A55E-E179F1B1F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727014-AD76-4690-2D20-F34BAF5C1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7321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B5E0BF-4E42-B5DA-7A14-7ECF2D54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9BB9A-D6C5-07B2-93C7-C8543957C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7F9FD-8D66-9099-77AD-D340C15CFE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5BDE8-49AE-4A61-B293-3207D2C2AAAB}" type="datetimeFigureOut">
              <a:rPr lang="pt-BR" smtClean="0"/>
              <a:t>25/07/2024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BE8CA-A363-7982-66EA-6C17B545C3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713D7-2899-3E5B-CFAC-0C59840D9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08835-4938-45BA-8868-14A0EB0C5E4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012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41.png"/><Relationship Id="rId7" Type="http://schemas.openxmlformats.org/officeDocument/2006/relationships/image" Target="../media/image45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43A69F0-8FC6-5800-ECC1-455DAB7BE105}"/>
              </a:ext>
            </a:extLst>
          </p:cNvPr>
          <p:cNvSpPr/>
          <p:nvPr/>
        </p:nvSpPr>
        <p:spPr>
          <a:xfrm>
            <a:off x="1" y="1"/>
            <a:ext cx="12159561" cy="685793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42196E-3998-03B5-5978-DAC2A541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7DF0EEF-E4C3-7780-A1E5-425076A91F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r>
              <a:rPr lang="en-US"/>
              <a:t>[</a:t>
            </a:r>
            <a:fld id="{00000000-1234-1234-1234-123412341234}" type="slidenum">
              <a:rPr lang="en-US" smtClean="0">
                <a:solidFill>
                  <a:srgbClr val="EA4E60"/>
                </a:solidFill>
              </a:rPr>
              <a:pPr/>
              <a:t>1</a:t>
            </a:fld>
            <a:r>
              <a:rPr lang="en-US"/>
              <a:t>]</a:t>
            </a:r>
            <a:endParaRPr/>
          </a:p>
        </p:txBody>
      </p:sp>
      <p:sp>
        <p:nvSpPr>
          <p:cNvPr id="6" name="Google Shape;58;p2">
            <a:extLst>
              <a:ext uri="{FF2B5EF4-FFF2-40B4-BE49-F238E27FC236}">
                <a16:creationId xmlns:a16="http://schemas.microsoft.com/office/drawing/2014/main" id="{C72145C4-98FA-7D92-A2E2-E3D71C725158}"/>
              </a:ext>
            </a:extLst>
          </p:cNvPr>
          <p:cNvSpPr txBox="1"/>
          <p:nvPr/>
        </p:nvSpPr>
        <p:spPr>
          <a:xfrm>
            <a:off x="369454" y="386080"/>
            <a:ext cx="10965345" cy="961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pt-BR" sz="4800" b="1" dirty="0">
                <a:solidFill>
                  <a:srgbClr val="48F04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Reconhecimento de Pessoas</a:t>
            </a:r>
            <a:endParaRPr sz="4800" b="1" dirty="0">
              <a:solidFill>
                <a:srgbClr val="48F04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146" name="Picture 2" descr="Face Recognition GIFs - Get the best GIF on GIPHY">
            <a:extLst>
              <a:ext uri="{FF2B5EF4-FFF2-40B4-BE49-F238E27FC236}">
                <a16:creationId xmlns:a16="http://schemas.microsoft.com/office/drawing/2014/main" id="{B14A42C5-D7B8-5180-C6D8-97C9E5D3F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0815" y="1494151"/>
            <a:ext cx="5319831" cy="5319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obocop GIF - Pesquisar em GIFER">
            <a:extLst>
              <a:ext uri="{FF2B5EF4-FFF2-40B4-BE49-F238E27FC236}">
                <a16:creationId xmlns:a16="http://schemas.microsoft.com/office/drawing/2014/main" id="{AAB66B31-C749-CB83-5750-B66B6379A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774" y="4062531"/>
            <a:ext cx="10608329" cy="2823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obocop GIF - Robocop - Discover &amp; Share GIFs">
            <a:extLst>
              <a:ext uri="{FF2B5EF4-FFF2-40B4-BE49-F238E27FC236}">
                <a16:creationId xmlns:a16="http://schemas.microsoft.com/office/drawing/2014/main" id="{A3CD0B57-8A8A-E252-08CE-13E43D6405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35" y="1420390"/>
            <a:ext cx="6673263" cy="269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Robocop Slot RTP | Play Online Slots at Paddy Power™ Games">
            <a:extLst>
              <a:ext uri="{FF2B5EF4-FFF2-40B4-BE49-F238E27FC236}">
                <a16:creationId xmlns:a16="http://schemas.microsoft.com/office/drawing/2014/main" id="{C72B368E-F6A4-622E-B9E3-416AF6E23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1929817" y="1819674"/>
            <a:ext cx="5319831" cy="5319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2918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13" y="2071678"/>
            <a:ext cx="10420387" cy="2071703"/>
          </a:xfrm>
        </p:spPr>
        <p:txBody>
          <a:bodyPr>
            <a:normAutofit/>
          </a:bodyPr>
          <a:lstStyle/>
          <a:p>
            <a:r>
              <a:rPr lang="pt-BR" sz="3733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214818"/>
            <a:ext cx="8534400" cy="142398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571462" y="2428869"/>
            <a:ext cx="7905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047715" y="1142984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15" name="Retângulo 14"/>
          <p:cNvSpPr/>
          <p:nvPr/>
        </p:nvSpPr>
        <p:spPr>
          <a:xfrm>
            <a:off x="0" y="1714488"/>
            <a:ext cx="761963" cy="514351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/>
          </a:p>
        </p:txBody>
      </p:sp>
      <p:pic>
        <p:nvPicPr>
          <p:cNvPr id="73730" name="Picture 2" descr="Resultado de imagem para redes neurai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6711" y="1857364"/>
            <a:ext cx="7047047" cy="3357587"/>
          </a:xfrm>
          <a:prstGeom prst="rect">
            <a:avLst/>
          </a:prstGeom>
          <a:noFill/>
        </p:spPr>
      </p:pic>
      <p:pic>
        <p:nvPicPr>
          <p:cNvPr id="73733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43494" y="4073236"/>
            <a:ext cx="6549743" cy="2383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7" name="Seta para a direita 16"/>
          <p:cNvSpPr/>
          <p:nvPr/>
        </p:nvSpPr>
        <p:spPr>
          <a:xfrm>
            <a:off x="3047979" y="5214951"/>
            <a:ext cx="1524011" cy="714380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/>
          </a:p>
        </p:txBody>
      </p:sp>
      <p:pic>
        <p:nvPicPr>
          <p:cNvPr id="81922" name="Picture 2" descr="Imagem relacionada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127973" y="1365970"/>
            <a:ext cx="4064027" cy="2513313"/>
          </a:xfrm>
          <a:prstGeom prst="rect">
            <a:avLst/>
          </a:prstGeom>
          <a:noFill/>
        </p:spPr>
      </p:pic>
      <p:sp>
        <p:nvSpPr>
          <p:cNvPr id="16" name="Google Shape;58;p2"/>
          <p:cNvSpPr txBox="1"/>
          <p:nvPr/>
        </p:nvSpPr>
        <p:spPr>
          <a:xfrm>
            <a:off x="369454" y="0"/>
            <a:ext cx="10965345" cy="2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pt-BR" sz="48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Inteligência Artificial Restrita</a:t>
            </a:r>
            <a:endParaRPr sz="4800" b="1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/>
          </a:p>
        </p:txBody>
      </p:sp>
      <p:sp>
        <p:nvSpPr>
          <p:cNvPr id="307" name="Google Shape;307;g11a3cd0d61f_0_227"/>
          <p:cNvSpPr txBox="1"/>
          <p:nvPr/>
        </p:nvSpPr>
        <p:spPr>
          <a:xfrm>
            <a:off x="1549433" y="3130933"/>
            <a:ext cx="5923600" cy="12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01597" lvl="1">
              <a:spcBef>
                <a:spcPts val="1333"/>
              </a:spcBef>
              <a:buClr>
                <a:srgbClr val="000000"/>
              </a:buClr>
              <a:buSzPts val="1600"/>
            </a:pP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589281" y="1756000"/>
            <a:ext cx="9726953" cy="12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3200"/>
            </a:pPr>
            <a:r>
              <a:rPr lang="en-US" sz="7333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Aplicações</a:t>
            </a:r>
            <a:r>
              <a:rPr lang="en-US" sz="7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7333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</a:t>
            </a:r>
            <a:r>
              <a:rPr lang="en-US" sz="7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7333" b="1" dirty="0" err="1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Veículos</a:t>
            </a:r>
            <a:r>
              <a:rPr lang="en-US" sz="7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7333" b="1" dirty="0" err="1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Autônomos</a:t>
            </a:r>
            <a:endParaRPr sz="7333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r>
              <a:rPr lang="en-US"/>
              <a:t>[</a:t>
            </a:r>
            <a:fld id="{00000000-1234-1234-1234-123412341234}" type="slidenum">
              <a:rPr lang="en-US" smtClean="0"/>
              <a:pPr lvl="0"/>
              <a:t>11</a:t>
            </a:fld>
            <a:r>
              <a:rPr lang="en-US"/>
              <a:t>]</a:t>
            </a:r>
          </a:p>
        </p:txBody>
      </p:sp>
      <p:pic>
        <p:nvPicPr>
          <p:cNvPr id="311" name="Google Shape;311;g11a3cd0d61f_0_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8967" y="3334133"/>
            <a:ext cx="3477600" cy="34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13" y="2071679"/>
            <a:ext cx="10420387" cy="2143140"/>
          </a:xfrm>
        </p:spPr>
        <p:txBody>
          <a:bodyPr>
            <a:normAutofit/>
          </a:bodyPr>
          <a:lstStyle/>
          <a:p>
            <a:r>
              <a:rPr lang="pt-BR" sz="3733" dirty="0"/>
              <a:t> </a:t>
            </a:r>
            <a:endParaRPr lang="pt-BR" sz="3733" b="1" dirty="0">
              <a:latin typeface="Arial Narrow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214818"/>
            <a:ext cx="8534400" cy="142398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1333467" y="1071547"/>
            <a:ext cx="8667811" cy="1159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 </a:t>
            </a:r>
          </a:p>
          <a:p>
            <a:endParaRPr lang="pt-BR" sz="2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08393" y="1046481"/>
            <a:ext cx="9569888" cy="5811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Google Shape;58;p2"/>
          <p:cNvSpPr txBox="1"/>
          <p:nvPr/>
        </p:nvSpPr>
        <p:spPr>
          <a:xfrm>
            <a:off x="809501" y="62783"/>
            <a:ext cx="10965345" cy="2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pt-BR" sz="48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Pesquisa em Veículos</a:t>
            </a:r>
            <a:endParaRPr sz="48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815471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13</a:t>
            </a:fld>
            <a:endParaRPr lang="pt-BR"/>
          </a:p>
        </p:txBody>
      </p:sp>
      <p:pic>
        <p:nvPicPr>
          <p:cNvPr id="116740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" y="1714489"/>
            <a:ext cx="5346700" cy="2943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6750" name="AutoShape 14" descr="Resultado de imagem para waymo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116752" name="AutoShape 16" descr="Resultado de imagem para waymo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pic>
        <p:nvPicPr>
          <p:cNvPr id="116753" name="Picture 1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38216" y="4714885"/>
            <a:ext cx="3098800" cy="197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81250" y="547353"/>
            <a:ext cx="74295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CaixaDeTexto 5"/>
          <p:cNvSpPr txBox="1"/>
          <p:nvPr/>
        </p:nvSpPr>
        <p:spPr>
          <a:xfrm>
            <a:off x="392163" y="877246"/>
            <a:ext cx="41491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  <a:latin typeface="Arial Narrow" pitchFamily="34" charset="0"/>
              </a:rPr>
              <a:t>        Serviço</a:t>
            </a:r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1788" y="1681350"/>
            <a:ext cx="6880213" cy="2976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9" name="Picture 5" descr="Resultado de imagem para LOGO UBER 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7917" y="4657714"/>
            <a:ext cx="5106204" cy="2200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1" name="Picture 7" descr="Imagem relacionad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400" y="5091121"/>
            <a:ext cx="16256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286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13" y="2071678"/>
            <a:ext cx="10420387" cy="2071703"/>
          </a:xfrm>
        </p:spPr>
        <p:txBody>
          <a:bodyPr>
            <a:normAutofit/>
          </a:bodyPr>
          <a:lstStyle/>
          <a:p>
            <a:r>
              <a:rPr lang="pt-BR" sz="3733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214818"/>
            <a:ext cx="8534400" cy="142398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571462" y="2428869"/>
            <a:ext cx="7905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047715" y="958264"/>
            <a:ext cx="7429552" cy="1487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latin typeface="Arial Narrow" pitchFamily="34" charset="0"/>
              </a:rPr>
              <a:t>Veículos Brasileiros</a:t>
            </a:r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hos Realizados  </a:t>
            </a:r>
          </a:p>
        </p:txBody>
      </p:sp>
      <p:pic>
        <p:nvPicPr>
          <p:cNvPr id="2053" name="Picture 5" descr="Imagem relacionad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1622" y="3352801"/>
            <a:ext cx="5143493" cy="3496625"/>
          </a:xfrm>
          <a:prstGeom prst="rect">
            <a:avLst/>
          </a:prstGeom>
          <a:noFill/>
        </p:spPr>
      </p:pic>
      <p:pic>
        <p:nvPicPr>
          <p:cNvPr id="2055" name="Picture 7" descr="Resultado de imagem para carina 1 icmc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60661" y="3343566"/>
            <a:ext cx="5474895" cy="3514437"/>
          </a:xfrm>
          <a:prstGeom prst="rect">
            <a:avLst/>
          </a:prstGeom>
          <a:noFill/>
        </p:spPr>
      </p:pic>
      <p:sp>
        <p:nvSpPr>
          <p:cNvPr id="19" name="CaixaDeTexto 18"/>
          <p:cNvSpPr txBox="1"/>
          <p:nvPr/>
        </p:nvSpPr>
        <p:spPr>
          <a:xfrm>
            <a:off x="1238216" y="2725735"/>
            <a:ext cx="9620317" cy="625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67" dirty="0">
                <a:latin typeface="Arial Narrow" pitchFamily="34" charset="0"/>
              </a:rPr>
              <a:t>    CARINA 1				      CARINA 2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13" y="2071678"/>
            <a:ext cx="10420387" cy="2071703"/>
          </a:xfrm>
        </p:spPr>
        <p:txBody>
          <a:bodyPr>
            <a:normAutofit/>
          </a:bodyPr>
          <a:lstStyle/>
          <a:p>
            <a:r>
              <a:rPr lang="pt-BR" sz="3733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214818"/>
            <a:ext cx="8534400" cy="142398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15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571462" y="2428869"/>
            <a:ext cx="7905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</p:txBody>
      </p:sp>
      <p:pic>
        <p:nvPicPr>
          <p:cNvPr id="53250" name="Picture 2" descr="Imagem relacionada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98678" y="3429000"/>
            <a:ext cx="5340463" cy="3265797"/>
          </a:xfrm>
          <a:prstGeom prst="rect">
            <a:avLst/>
          </a:prstGeom>
          <a:noFill/>
        </p:spPr>
      </p:pic>
      <p:sp>
        <p:nvSpPr>
          <p:cNvPr id="12" name="CaixaDeTexto 11"/>
          <p:cNvSpPr txBox="1"/>
          <p:nvPr/>
        </p:nvSpPr>
        <p:spPr>
          <a:xfrm>
            <a:off x="1047715" y="958264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Trabalho Realizados  </a:t>
            </a:r>
          </a:p>
        </p:txBody>
      </p:sp>
      <p:pic>
        <p:nvPicPr>
          <p:cNvPr id="107522" name="Picture 2" descr="Esquema mostrando o funcionamento do sensor de insetos.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7125" y="1243764"/>
            <a:ext cx="10477531" cy="2370208"/>
          </a:xfrm>
          <a:prstGeom prst="rect">
            <a:avLst/>
          </a:prstGeom>
          <a:noFill/>
        </p:spPr>
      </p:pic>
      <p:sp>
        <p:nvSpPr>
          <p:cNvPr id="5" name="CaixaDeTexto 12">
            <a:extLst>
              <a:ext uri="{FF2B5EF4-FFF2-40B4-BE49-F238E27FC236}">
                <a16:creationId xmlns:a16="http://schemas.microsoft.com/office/drawing/2014/main" id="{5C45C05F-89F3-6524-3E84-EBA52033544E}"/>
              </a:ext>
            </a:extLst>
          </p:cNvPr>
          <p:cNvSpPr txBox="1"/>
          <p:nvPr/>
        </p:nvSpPr>
        <p:spPr>
          <a:xfrm>
            <a:off x="809588" y="207912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latin typeface="Arial Narrow" pitchFamily="34" charset="0"/>
              </a:rPr>
              <a:t>Trabalhos Nacionais</a:t>
            </a:r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zados 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13" y="2071678"/>
            <a:ext cx="10420387" cy="2071703"/>
          </a:xfrm>
        </p:spPr>
        <p:txBody>
          <a:bodyPr>
            <a:normAutofit/>
          </a:bodyPr>
          <a:lstStyle/>
          <a:p>
            <a:r>
              <a:rPr lang="pt-BR" sz="3733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214818"/>
            <a:ext cx="8534400" cy="142398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571462" y="2428869"/>
            <a:ext cx="7905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047715" y="967493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Trabalhos Realizados  </a:t>
            </a:r>
          </a:p>
        </p:txBody>
      </p:sp>
      <p:sp>
        <p:nvSpPr>
          <p:cNvPr id="107524" name="AutoShape 4" descr="Laboratório de Inteligência Computacional (LABIC)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107526" name="AutoShape 6" descr="Laboratório de Inteligência Computacional (LABIC)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107528" name="AutoShape 8" descr="Laboratório de Inteligência Computacional (LABIC)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pic>
        <p:nvPicPr>
          <p:cNvPr id="109570" name="Picture 2" descr="Projeto da USP contra zika será financiado por agência dos EUA | O TEMP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828802"/>
            <a:ext cx="12192000" cy="5431293"/>
          </a:xfrm>
          <a:prstGeom prst="rect">
            <a:avLst/>
          </a:prstGeom>
          <a:noFill/>
        </p:spPr>
      </p:pic>
      <p:sp>
        <p:nvSpPr>
          <p:cNvPr id="5" name="CaixaDeTexto 12">
            <a:extLst>
              <a:ext uri="{FF2B5EF4-FFF2-40B4-BE49-F238E27FC236}">
                <a16:creationId xmlns:a16="http://schemas.microsoft.com/office/drawing/2014/main" id="{7E885C43-5ECE-8266-B76A-0235ADE8FC62}"/>
              </a:ext>
            </a:extLst>
          </p:cNvPr>
          <p:cNvSpPr txBox="1"/>
          <p:nvPr/>
        </p:nvSpPr>
        <p:spPr>
          <a:xfrm>
            <a:off x="809588" y="207912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latin typeface="Arial Narrow" pitchFamily="34" charset="0"/>
              </a:rPr>
              <a:t>Trabalhos Nacionais</a:t>
            </a:r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zados 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13" y="2071678"/>
            <a:ext cx="10420387" cy="2071703"/>
          </a:xfrm>
        </p:spPr>
        <p:txBody>
          <a:bodyPr>
            <a:normAutofit/>
          </a:bodyPr>
          <a:lstStyle/>
          <a:p>
            <a:r>
              <a:rPr lang="pt-BR" sz="3733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214818"/>
            <a:ext cx="8534400" cy="142398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571462" y="2428869"/>
            <a:ext cx="7905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047715" y="958264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Trabalhos na agricultura </a:t>
            </a:r>
          </a:p>
        </p:txBody>
      </p:sp>
      <p:pic>
        <p:nvPicPr>
          <p:cNvPr id="108546" name="Picture 2" descr="Robô substitui agrotóxicos por laser para remover &amp;quot;ervas daninhas&amp;quot;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714489"/>
            <a:ext cx="8191515" cy="3624129"/>
          </a:xfrm>
          <a:prstGeom prst="rect">
            <a:avLst/>
          </a:prstGeom>
          <a:noFill/>
        </p:spPr>
      </p:pic>
      <p:pic>
        <p:nvPicPr>
          <p:cNvPr id="108548" name="Picture 4" descr="https://ciclovivo.com.br/wp-content/uploads/2021/09/Carbon-Robotics-ciclovivo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86765" y="1769904"/>
            <a:ext cx="3891235" cy="1643075"/>
          </a:xfrm>
          <a:prstGeom prst="rect">
            <a:avLst/>
          </a:prstGeom>
          <a:noFill/>
        </p:spPr>
      </p:pic>
      <p:pic>
        <p:nvPicPr>
          <p:cNvPr id="12" name="Picture 4" descr="https://ciclovivo.com.br/wp-content/uploads/2021/09/Carbon-Robotics-ciclovivo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91529" y="3561759"/>
            <a:ext cx="3891235" cy="1643075"/>
          </a:xfrm>
          <a:prstGeom prst="rect">
            <a:avLst/>
          </a:prstGeom>
          <a:noFill/>
        </p:spPr>
      </p:pic>
      <p:sp>
        <p:nvSpPr>
          <p:cNvPr id="5" name="CaixaDeTexto 12">
            <a:extLst>
              <a:ext uri="{FF2B5EF4-FFF2-40B4-BE49-F238E27FC236}">
                <a16:creationId xmlns:a16="http://schemas.microsoft.com/office/drawing/2014/main" id="{544C4FB5-EC01-025C-AE63-F6AD8E0C4F3E}"/>
              </a:ext>
            </a:extLst>
          </p:cNvPr>
          <p:cNvSpPr txBox="1"/>
          <p:nvPr/>
        </p:nvSpPr>
        <p:spPr>
          <a:xfrm>
            <a:off x="809588" y="207912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latin typeface="Arial Narrow" pitchFamily="34" charset="0"/>
              </a:rPr>
              <a:t>Trabalhos Nacionais</a:t>
            </a:r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zados 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16755" y="1046290"/>
            <a:ext cx="10496547" cy="928695"/>
          </a:xfrm>
        </p:spPr>
        <p:txBody>
          <a:bodyPr>
            <a:normAutofit/>
          </a:bodyPr>
          <a:lstStyle/>
          <a:p>
            <a:pPr algn="l"/>
            <a:r>
              <a:rPr lang="pt-BR" sz="5067" b="1" dirty="0">
                <a:latin typeface="Arial Narrow" pitchFamily="34" charset="0"/>
              </a:rPr>
              <a:t>Cão-guia Robótico V2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42459" y="2143118"/>
            <a:ext cx="11339943" cy="3983047"/>
          </a:xfrm>
        </p:spPr>
        <p:txBody>
          <a:bodyPr>
            <a:normAutofit/>
          </a:bodyPr>
          <a:lstStyle/>
          <a:p>
            <a:pPr>
              <a:buNone/>
            </a:pPr>
            <a:endParaRPr lang="pt-BR" sz="3200" dirty="0">
              <a:latin typeface="Arial Narrow" pitchFamily="34" charset="0"/>
            </a:endParaRPr>
          </a:p>
          <a:p>
            <a:endParaRPr lang="pt-BR" sz="3200" dirty="0">
              <a:latin typeface="Arial Narrow" pitchFamily="34" charset="0"/>
            </a:endParaRPr>
          </a:p>
          <a:p>
            <a:pPr>
              <a:buNone/>
            </a:pPr>
            <a:br>
              <a:rPr lang="pt-BR" dirty="0"/>
            </a:b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18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410633" y="7938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613833" y="160338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817033" y="312738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1020233" y="465138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12" name="CaixaDeTexto 11"/>
          <p:cNvSpPr txBox="1"/>
          <p:nvPr/>
        </p:nvSpPr>
        <p:spPr>
          <a:xfrm>
            <a:off x="285709" y="1957090"/>
            <a:ext cx="1190629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b="1" dirty="0">
                <a:latin typeface="Arial Narrow" pitchFamily="34" charset="0"/>
              </a:rPr>
              <a:t>  </a:t>
            </a:r>
            <a:r>
              <a:rPr lang="en-US" sz="3200" b="1" i="1" dirty="0">
                <a:latin typeface="Arial Narrow" pitchFamily="34" charset="0"/>
              </a:rPr>
              <a:t>Hardware</a:t>
            </a:r>
            <a:r>
              <a:rPr lang="en-US" sz="3200" b="1" dirty="0">
                <a:latin typeface="Arial Narrow" pitchFamily="34" charset="0"/>
              </a:rPr>
              <a:t> 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>
                <a:latin typeface="Arial Narrow" pitchFamily="34" charset="0"/>
              </a:rPr>
              <a:t>  </a:t>
            </a:r>
            <a:r>
              <a:rPr lang="en-US" sz="3200" b="1" dirty="0" err="1">
                <a:latin typeface="Arial Narrow" pitchFamily="34" charset="0"/>
              </a:rPr>
              <a:t>Controle</a:t>
            </a:r>
            <a:r>
              <a:rPr lang="en-US" sz="3200" b="1" dirty="0">
                <a:latin typeface="Arial Narrow" pitchFamily="34" charset="0"/>
              </a:rPr>
              <a:t> </a:t>
            </a:r>
          </a:p>
          <a:p>
            <a:pPr>
              <a:buFont typeface="Arial" pitchFamily="34" charset="0"/>
              <a:buChar char="•"/>
            </a:pPr>
            <a:r>
              <a:rPr lang="pt-BR" sz="3200" b="1" dirty="0">
                <a:latin typeface="Arial Narrow" pitchFamily="34" charset="0"/>
              </a:rPr>
              <a:t>  Visão Computacional</a:t>
            </a:r>
            <a:endParaRPr lang="en-US" sz="3200" b="1" dirty="0">
              <a:latin typeface="Arial Narrow" pitchFamily="34" charset="0"/>
            </a:endParaRPr>
          </a:p>
          <a:p>
            <a:endParaRPr lang="en-US" sz="3200" dirty="0">
              <a:latin typeface="Arial Narrow" pitchFamily="34" charset="0"/>
            </a:endParaRPr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0808" y="3500439"/>
            <a:ext cx="11921192" cy="2900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1748" name="Picture 4" descr="Resultado de imagem para logo red bull png basement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35671" y="910198"/>
            <a:ext cx="4857784" cy="2841804"/>
          </a:xfrm>
          <a:prstGeom prst="rect">
            <a:avLst/>
          </a:prstGeom>
          <a:noFill/>
        </p:spPr>
      </p:pic>
      <p:sp>
        <p:nvSpPr>
          <p:cNvPr id="6" name="CaixaDeTexto 12">
            <a:extLst>
              <a:ext uri="{FF2B5EF4-FFF2-40B4-BE49-F238E27FC236}">
                <a16:creationId xmlns:a16="http://schemas.microsoft.com/office/drawing/2014/main" id="{CF1FB6A9-88FD-4BD1-A0EF-66F2DD1CAEBD}"/>
              </a:ext>
            </a:extLst>
          </p:cNvPr>
          <p:cNvSpPr txBox="1"/>
          <p:nvPr/>
        </p:nvSpPr>
        <p:spPr>
          <a:xfrm>
            <a:off x="809588" y="207912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latin typeface="Arial Narrow" pitchFamily="34" charset="0"/>
              </a:rPr>
              <a:t>Trabalhos Nacionais</a:t>
            </a:r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zados  </a:t>
            </a:r>
          </a:p>
        </p:txBody>
      </p:sp>
    </p:spTree>
    <p:extLst>
      <p:ext uri="{BB962C8B-B14F-4D97-AF65-F5344CB8AC3E}">
        <p14:creationId xmlns:p14="http://schemas.microsoft.com/office/powerpoint/2010/main" val="3425571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52464" y="1000109"/>
            <a:ext cx="10496547" cy="928695"/>
          </a:xfrm>
        </p:spPr>
        <p:txBody>
          <a:bodyPr>
            <a:normAutofit/>
          </a:bodyPr>
          <a:lstStyle/>
          <a:p>
            <a:pPr algn="l"/>
            <a:r>
              <a:rPr lang="pt-BR" sz="5067" b="1" dirty="0">
                <a:latin typeface="Arial Narrow" pitchFamily="34" charset="0"/>
              </a:rPr>
              <a:t>Dataset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42459" y="2143118"/>
            <a:ext cx="11339943" cy="3983047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sz="3200" dirty="0">
                <a:latin typeface="Arial Narrow" pitchFamily="34" charset="0"/>
              </a:rPr>
              <a:t> </a:t>
            </a:r>
          </a:p>
          <a:p>
            <a:endParaRPr lang="pt-BR" sz="3200" dirty="0">
              <a:latin typeface="Arial Narrow" pitchFamily="34" charset="0"/>
            </a:endParaRPr>
          </a:p>
          <a:p>
            <a:pPr>
              <a:buNone/>
            </a:pPr>
            <a:br>
              <a:rPr lang="pt-BR" dirty="0"/>
            </a:b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19</a:t>
            </a:fld>
            <a:endParaRPr lang="pt-BR"/>
          </a:p>
        </p:txBody>
      </p:sp>
      <p:sp>
        <p:nvSpPr>
          <p:cNvPr id="4" name="AutoShape 2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8" name="AutoShape 4" descr="Resultado de imagem para secomp ufscar logo png"/>
          <p:cNvSpPr>
            <a:spLocks noChangeAspect="1" noChangeArrowheads="1"/>
          </p:cNvSpPr>
          <p:nvPr/>
        </p:nvSpPr>
        <p:spPr bwMode="auto">
          <a:xfrm>
            <a:off x="410633" y="7938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9" name="AutoShape 8" descr="Resultado de imagem para robo png"/>
          <p:cNvSpPr>
            <a:spLocks noChangeAspect="1" noChangeArrowheads="1"/>
          </p:cNvSpPr>
          <p:nvPr/>
        </p:nvSpPr>
        <p:spPr bwMode="auto">
          <a:xfrm>
            <a:off x="613833" y="160338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10" name="AutoShape 10" descr="Resultado de imagem para robo png"/>
          <p:cNvSpPr>
            <a:spLocks noChangeAspect="1" noChangeArrowheads="1"/>
          </p:cNvSpPr>
          <p:nvPr/>
        </p:nvSpPr>
        <p:spPr bwMode="auto">
          <a:xfrm>
            <a:off x="817033" y="312738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11" name="AutoShape 12" descr="Resultado de imagem para robo png"/>
          <p:cNvSpPr>
            <a:spLocks noChangeAspect="1" noChangeArrowheads="1"/>
          </p:cNvSpPr>
          <p:nvPr/>
        </p:nvSpPr>
        <p:spPr bwMode="auto">
          <a:xfrm>
            <a:off x="1020233" y="465138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12" name="CaixaDeTexto 11"/>
          <p:cNvSpPr txBox="1"/>
          <p:nvPr/>
        </p:nvSpPr>
        <p:spPr>
          <a:xfrm>
            <a:off x="285709" y="1957091"/>
            <a:ext cx="119062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latin typeface="Arial Narrow" pitchFamily="34" charset="0"/>
              </a:rPr>
              <a:t>Transfer Learning: </a:t>
            </a:r>
            <a:r>
              <a:rPr lang="en-US" sz="3200" i="1" dirty="0">
                <a:latin typeface="Arial Narrow" pitchFamily="34" charset="0"/>
              </a:rPr>
              <a:t>Dataset </a:t>
            </a:r>
            <a:r>
              <a:rPr lang="en-US" sz="3200" dirty="0">
                <a:latin typeface="Arial Narrow" pitchFamily="34" charset="0"/>
              </a:rPr>
              <a:t>de </a:t>
            </a:r>
            <a:r>
              <a:rPr lang="en-US" sz="3200" dirty="0" err="1">
                <a:latin typeface="Arial Narrow" pitchFamily="34" charset="0"/>
              </a:rPr>
              <a:t>treinamento</a:t>
            </a:r>
            <a:r>
              <a:rPr lang="en-US" sz="3200" dirty="0">
                <a:latin typeface="Arial Narrow" pitchFamily="34" charset="0"/>
              </a:rPr>
              <a:t> </a:t>
            </a:r>
            <a:r>
              <a:rPr lang="en-US" sz="3200" dirty="0" err="1">
                <a:latin typeface="Arial Narrow" pitchFamily="34" charset="0"/>
              </a:rPr>
              <a:t>para</a:t>
            </a:r>
            <a:r>
              <a:rPr lang="en-US" sz="3200" dirty="0">
                <a:latin typeface="Arial Narrow" pitchFamily="34" charset="0"/>
              </a:rPr>
              <a:t> o </a:t>
            </a:r>
            <a:r>
              <a:rPr lang="en-US" sz="3200" dirty="0" err="1">
                <a:latin typeface="Arial Narrow" pitchFamily="34" charset="0"/>
              </a:rPr>
              <a:t>sistema</a:t>
            </a:r>
            <a:r>
              <a:rPr lang="en-US" sz="3200" b="1" i="1" dirty="0">
                <a:latin typeface="Arial Narrow" pitchFamily="34" charset="0"/>
              </a:rPr>
              <a:t> </a:t>
            </a:r>
            <a:endParaRPr lang="en-US" sz="3200" dirty="0">
              <a:latin typeface="Arial Narrow" pitchFamily="34" charset="0"/>
            </a:endParaRPr>
          </a:p>
        </p:txBody>
      </p:sp>
      <p:pic>
        <p:nvPicPr>
          <p:cNvPr id="30722" name="Picture 2" descr="Resultado de imagem para orelhÃ£o public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2691812"/>
            <a:ext cx="4056091" cy="2500331"/>
          </a:xfrm>
          <a:prstGeom prst="rect">
            <a:avLst/>
          </a:prstGeom>
          <a:noFill/>
        </p:spPr>
      </p:pic>
      <p:pic>
        <p:nvPicPr>
          <p:cNvPr id="30725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000486" y="2691812"/>
            <a:ext cx="4704157" cy="2500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26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423509" y="2691812"/>
            <a:ext cx="3768491" cy="25241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CaixaDeTexto 17"/>
          <p:cNvSpPr txBox="1"/>
          <p:nvPr/>
        </p:nvSpPr>
        <p:spPr>
          <a:xfrm>
            <a:off x="1238216" y="5214951"/>
            <a:ext cx="102870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Arial Narrow" pitchFamily="34" charset="0"/>
              </a:rPr>
              <a:t>150 imagens                     100 imagens                       300 imagens</a:t>
            </a:r>
          </a:p>
        </p:txBody>
      </p:sp>
      <p:sp>
        <p:nvSpPr>
          <p:cNvPr id="6" name="CaixaDeTexto 12">
            <a:extLst>
              <a:ext uri="{FF2B5EF4-FFF2-40B4-BE49-F238E27FC236}">
                <a16:creationId xmlns:a16="http://schemas.microsoft.com/office/drawing/2014/main" id="{DBC1BF96-6419-C2DF-7C4E-25268704D841}"/>
              </a:ext>
            </a:extLst>
          </p:cNvPr>
          <p:cNvSpPr txBox="1"/>
          <p:nvPr/>
        </p:nvSpPr>
        <p:spPr>
          <a:xfrm>
            <a:off x="809588" y="207912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latin typeface="Arial Narrow" pitchFamily="34" charset="0"/>
              </a:rPr>
              <a:t>Trabalhos Nacionais</a:t>
            </a:r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zados  </a:t>
            </a:r>
          </a:p>
        </p:txBody>
      </p:sp>
    </p:spTree>
    <p:extLst>
      <p:ext uri="{BB962C8B-B14F-4D97-AF65-F5344CB8AC3E}">
        <p14:creationId xmlns:p14="http://schemas.microsoft.com/office/powerpoint/2010/main" val="3822766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a4cd88d6f_0_57"/>
          <p:cNvSpPr txBox="1"/>
          <p:nvPr/>
        </p:nvSpPr>
        <p:spPr>
          <a:xfrm>
            <a:off x="1549433" y="1756000"/>
            <a:ext cx="8766800" cy="12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3200"/>
            </a:pPr>
            <a:r>
              <a:rPr lang="en-US" sz="7333" b="1" i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Machine Learning</a:t>
            </a:r>
            <a:endParaRPr sz="7333" i="1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36569" y="160170"/>
            <a:ext cx="1135367" cy="44190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/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pic>
        <p:nvPicPr>
          <p:cNvPr id="157" name="Google Shape;157;g10a4cd88d6f_0_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8967" y="3334133"/>
            <a:ext cx="3477600" cy="347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10a4cd88d6f_0_57"/>
          <p:cNvSpPr txBox="1"/>
          <p:nvPr/>
        </p:nvSpPr>
        <p:spPr>
          <a:xfrm>
            <a:off x="5112833" y="2754533"/>
            <a:ext cx="5330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US" sz="2400" b="1" i="1" dirty="0" err="1">
                <a:solidFill>
                  <a:srgbClr val="FFFF00"/>
                </a:solidFill>
              </a:rPr>
              <a:t>Aprendizado</a:t>
            </a:r>
            <a:r>
              <a:rPr lang="en-US" sz="2400" b="1" i="1" dirty="0">
                <a:solidFill>
                  <a:srgbClr val="FFFF00"/>
                </a:solidFill>
              </a:rPr>
              <a:t> de </a:t>
            </a:r>
            <a:r>
              <a:rPr lang="en-US" sz="2400" b="1" i="1" dirty="0" err="1">
                <a:solidFill>
                  <a:srgbClr val="FFFF00"/>
                </a:solidFill>
              </a:rPr>
              <a:t>Máquina</a:t>
            </a:r>
            <a:endParaRPr sz="2400" b="1" i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pt-BR" sz="4267" b="1" dirty="0">
                <a:latin typeface="Arial Narrow" pitchFamily="34" charset="0"/>
              </a:rPr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z="2400" b="1">
                <a:solidFill>
                  <a:schemeClr val="bg1"/>
                </a:solidFill>
              </a:rPr>
              <a:pPr/>
              <a:t>20</a:t>
            </a:fld>
            <a:endParaRPr lang="pt-BR" sz="2400" b="1" dirty="0">
              <a:solidFill>
                <a:schemeClr val="bg1"/>
              </a:solidFill>
            </a:endParaRPr>
          </a:p>
        </p:txBody>
      </p:sp>
      <p:pic>
        <p:nvPicPr>
          <p:cNvPr id="3074" name="Picture 2" descr="Imagem relacionada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24760" y="3857630"/>
            <a:ext cx="3390515" cy="1785951"/>
          </a:xfrm>
          <a:prstGeom prst="rect">
            <a:avLst/>
          </a:prstGeom>
          <a:noFill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43758" y="2285992"/>
            <a:ext cx="4476781" cy="1335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8" name="Conector de seta reta 17"/>
          <p:cNvCxnSpPr/>
          <p:nvPr/>
        </p:nvCxnSpPr>
        <p:spPr>
          <a:xfrm rot="10800000" flipV="1">
            <a:off x="6114476" y="4786322"/>
            <a:ext cx="2648545" cy="27520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spaço Reservado para Conteúdo 2"/>
          <p:cNvSpPr>
            <a:spLocks noGrp="1"/>
          </p:cNvSpPr>
          <p:nvPr>
            <p:ph idx="1"/>
          </p:nvPr>
        </p:nvSpPr>
        <p:spPr>
          <a:xfrm>
            <a:off x="415600" y="1536633"/>
            <a:ext cx="11360800" cy="45552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sz="2667" b="1" dirty="0">
                <a:latin typeface="Arial Narrow" pitchFamily="34" charset="0"/>
              </a:rPr>
              <a:t>Fusão de Sensores para Visão Computacional:</a:t>
            </a:r>
          </a:p>
          <a:p>
            <a:pPr>
              <a:buNone/>
            </a:pPr>
            <a:endParaRPr lang="pt-BR" sz="2667" b="1" dirty="0">
              <a:latin typeface="Arial Narrow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pt-BR" sz="2667" b="1" dirty="0">
                <a:latin typeface="Arial Narrow" pitchFamily="34" charset="0"/>
              </a:rPr>
              <a:t>Câmera estéreo 3D:</a:t>
            </a:r>
          </a:p>
          <a:p>
            <a:pPr>
              <a:buNone/>
            </a:pPr>
            <a:r>
              <a:rPr lang="pt-BR" sz="2667" dirty="0">
                <a:latin typeface="Arial Narrow" pitchFamily="34" charset="0"/>
              </a:rPr>
              <a:t>      Imagem 3D – (para detecção)</a:t>
            </a:r>
          </a:p>
          <a:p>
            <a:pPr>
              <a:buNone/>
            </a:pPr>
            <a:r>
              <a:rPr lang="pt-BR" sz="2667" dirty="0">
                <a:latin typeface="Arial Narrow" pitchFamily="34" charset="0"/>
              </a:rPr>
              <a:t>	Imagem 2D – (para reconhecimento)</a:t>
            </a:r>
          </a:p>
          <a:p>
            <a:pPr>
              <a:buNone/>
            </a:pPr>
            <a:endParaRPr lang="pt-BR" sz="2933" dirty="0">
              <a:latin typeface="Arial Narrow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pt-BR" sz="2667" b="1" dirty="0">
                <a:latin typeface="Arial Narrow" pitchFamily="34" charset="0"/>
              </a:rPr>
              <a:t>LIDAR  - </a:t>
            </a:r>
            <a:r>
              <a:rPr lang="pt-BR" sz="2667" b="1" i="1" dirty="0">
                <a:latin typeface="Arial Narrow" pitchFamily="34" charset="0"/>
              </a:rPr>
              <a:t>Velodyne </a:t>
            </a:r>
            <a:r>
              <a:rPr lang="pt-BR" sz="2667" b="1" dirty="0">
                <a:latin typeface="Arial Narrow" pitchFamily="34" charset="0"/>
              </a:rPr>
              <a:t>HDL- 32E:</a:t>
            </a:r>
          </a:p>
          <a:p>
            <a:pPr>
              <a:buNone/>
            </a:pPr>
            <a:r>
              <a:rPr lang="pt-BR" sz="2667" dirty="0">
                <a:latin typeface="Arial Narrow" pitchFamily="34" charset="0"/>
              </a:rPr>
              <a:t>      Nuvem de pontos 3D – (para detecção)</a:t>
            </a:r>
          </a:p>
          <a:p>
            <a:pPr>
              <a:buNone/>
            </a:pPr>
            <a:r>
              <a:rPr lang="pt-BR" sz="2667" dirty="0">
                <a:latin typeface="Arial Narrow" pitchFamily="34" charset="0"/>
              </a:rPr>
              <a:t>      Fator de refletância dos objetos placas</a:t>
            </a:r>
          </a:p>
        </p:txBody>
      </p:sp>
      <p:cxnSp>
        <p:nvCxnSpPr>
          <p:cNvPr id="20" name="Conector de seta reta 19"/>
          <p:cNvCxnSpPr/>
          <p:nvPr/>
        </p:nvCxnSpPr>
        <p:spPr>
          <a:xfrm rot="10800000" flipV="1">
            <a:off x="5717312" y="2846686"/>
            <a:ext cx="2648545" cy="27520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Google Shape;58;p2"/>
          <p:cNvSpPr txBox="1"/>
          <p:nvPr/>
        </p:nvSpPr>
        <p:spPr>
          <a:xfrm>
            <a:off x="369454" y="0"/>
            <a:ext cx="10965345" cy="2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pt-BR" sz="48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Sensoriamento: Dados gerados</a:t>
            </a:r>
            <a:endParaRPr sz="4800" b="1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2375306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9438218" y="476672"/>
            <a:ext cx="1756585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/>
          </a:p>
        </p:txBody>
      </p:sp>
      <p:sp>
        <p:nvSpPr>
          <p:cNvPr id="7" name="Retângulo 6"/>
          <p:cNvSpPr/>
          <p:nvPr/>
        </p:nvSpPr>
        <p:spPr>
          <a:xfrm>
            <a:off x="6960096" y="5877272"/>
            <a:ext cx="1728192" cy="625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pt-BR" sz="4267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" y="1351905"/>
            <a:ext cx="11711745" cy="45552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sz="2667" b="1" dirty="0">
                <a:latin typeface="Arial Narrow" pitchFamily="34" charset="0"/>
              </a:rPr>
              <a:t>Fusão de Sensores para Visão Computacional:</a:t>
            </a:r>
          </a:p>
          <a:p>
            <a:pPr>
              <a:buNone/>
            </a:pPr>
            <a:endParaRPr lang="pt-BR" sz="2933" dirty="0">
              <a:latin typeface="Arial Narrow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z="2400" b="1">
                <a:solidFill>
                  <a:schemeClr val="bg1"/>
                </a:solidFill>
              </a:rPr>
              <a:pPr/>
              <a:t>21</a:t>
            </a:fld>
            <a:endParaRPr lang="pt-BR" sz="2400" b="1" dirty="0">
              <a:solidFill>
                <a:schemeClr val="bg1"/>
              </a:solidFill>
            </a:endParaRPr>
          </a:p>
        </p:txBody>
      </p:sp>
      <p:pic>
        <p:nvPicPr>
          <p:cNvPr id="3074" name="Picture 2" descr="Imagem relacionada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1452" y="1758929"/>
            <a:ext cx="3390515" cy="1785951"/>
          </a:xfrm>
          <a:prstGeom prst="rect">
            <a:avLst/>
          </a:prstGeom>
          <a:noFill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92186" y="3922596"/>
            <a:ext cx="4476781" cy="1335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4" name="Conector de seta reta 13"/>
          <p:cNvCxnSpPr>
            <a:cxnSpLocks/>
          </p:cNvCxnSpPr>
          <p:nvPr/>
        </p:nvCxnSpPr>
        <p:spPr>
          <a:xfrm flipV="1">
            <a:off x="6241452" y="2824046"/>
            <a:ext cx="1215203" cy="4459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Resultado de imagem para lidar vision">
            <a:extLst>
              <a:ext uri="{FF2B5EF4-FFF2-40B4-BE49-F238E27FC236}">
                <a16:creationId xmlns:a16="http://schemas.microsoft.com/office/drawing/2014/main" id="{6A5AED2D-D527-4C2B-B95C-FF333BE32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25" y="2087114"/>
            <a:ext cx="6155731" cy="2596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>
            <a:extLst>
              <a:ext uri="{FF2B5EF4-FFF2-40B4-BE49-F238E27FC236}">
                <a16:creationId xmlns:a16="http://schemas.microsoft.com/office/drawing/2014/main" id="{7B0638E4-970B-4F6D-9329-4AB2FBEDA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208724" y="4910201"/>
            <a:ext cx="3271321" cy="1714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6" name="Picture 4">
            <a:extLst>
              <a:ext uri="{FF2B5EF4-FFF2-40B4-BE49-F238E27FC236}">
                <a16:creationId xmlns:a16="http://schemas.microsoft.com/office/drawing/2014/main" id="{A327F40F-C082-4AFA-8CB6-84F3C2DC9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48761" y="4910202"/>
            <a:ext cx="3109332" cy="16720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7" name="Conector de seta reta 13">
            <a:extLst>
              <a:ext uri="{FF2B5EF4-FFF2-40B4-BE49-F238E27FC236}">
                <a16:creationId xmlns:a16="http://schemas.microsoft.com/office/drawing/2014/main" id="{C5568EB6-DFBF-4A30-ACE0-5EFB49C4983A}"/>
              </a:ext>
            </a:extLst>
          </p:cNvPr>
          <p:cNvCxnSpPr/>
          <p:nvPr/>
        </p:nvCxnSpPr>
        <p:spPr>
          <a:xfrm flipV="1">
            <a:off x="6151888" y="4628497"/>
            <a:ext cx="1047757" cy="2857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7124" y="1758929"/>
            <a:ext cx="1333509" cy="1475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5" descr="Resultado de imagem para traffic sign stop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8281859" y="1163781"/>
            <a:ext cx="2748399" cy="2061299"/>
          </a:xfrm>
          <a:prstGeom prst="rect">
            <a:avLst/>
          </a:prstGeom>
          <a:noFill/>
        </p:spPr>
      </p:pic>
      <p:cxnSp>
        <p:nvCxnSpPr>
          <p:cNvPr id="18" name="Conector reto 17"/>
          <p:cNvCxnSpPr/>
          <p:nvPr/>
        </p:nvCxnSpPr>
        <p:spPr>
          <a:xfrm rot="10800000">
            <a:off x="9953652" y="1376931"/>
            <a:ext cx="1428760" cy="571504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Conector reto 18"/>
          <p:cNvCxnSpPr/>
          <p:nvPr/>
        </p:nvCxnSpPr>
        <p:spPr>
          <a:xfrm rot="10800000">
            <a:off x="9572649" y="1948435"/>
            <a:ext cx="1714512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" name="CaixaDeTexto 4"/>
          <p:cNvSpPr txBox="1"/>
          <p:nvPr/>
        </p:nvSpPr>
        <p:spPr>
          <a:xfrm>
            <a:off x="9168343" y="476672"/>
            <a:ext cx="2400267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733" b="1" dirty="0">
                <a:latin typeface="Arial Narrow" pitchFamily="34" charset="0"/>
              </a:rPr>
              <a:t>2D Data</a:t>
            </a:r>
          </a:p>
        </p:txBody>
      </p:sp>
      <p:sp>
        <p:nvSpPr>
          <p:cNvPr id="6" name="Retângulo 5"/>
          <p:cNvSpPr/>
          <p:nvPr/>
        </p:nvSpPr>
        <p:spPr>
          <a:xfrm>
            <a:off x="6849053" y="5877271"/>
            <a:ext cx="1839235" cy="666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733" b="1" dirty="0">
                <a:latin typeface="Arial Narrow" pitchFamily="34" charset="0"/>
              </a:rPr>
              <a:t>3D Data</a:t>
            </a:r>
          </a:p>
        </p:txBody>
      </p:sp>
      <p:sp>
        <p:nvSpPr>
          <p:cNvPr id="21" name="Google Shape;58;p2"/>
          <p:cNvSpPr txBox="1"/>
          <p:nvPr/>
        </p:nvSpPr>
        <p:spPr>
          <a:xfrm>
            <a:off x="369454" y="0"/>
            <a:ext cx="10965345" cy="2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pt-BR" sz="48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Sensoriamento</a:t>
            </a:r>
            <a:endParaRPr sz="4800" b="1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5329653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pt-BR" sz="4267" b="1" i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pt-BR" sz="2667" b="1" dirty="0">
                <a:latin typeface="Arial Narrow" pitchFamily="34" charset="0"/>
              </a:rPr>
              <a:t>Extração de </a:t>
            </a:r>
            <a:r>
              <a:rPr lang="pt-BR" sz="2667" b="1" i="1" dirty="0">
                <a:latin typeface="Arial Narrow" pitchFamily="34" charset="0"/>
              </a:rPr>
              <a:t>features</a:t>
            </a:r>
            <a:r>
              <a:rPr lang="pt-BR" sz="2667" b="1" dirty="0">
                <a:latin typeface="Arial Narrow" pitchFamily="34" charset="0"/>
              </a:rPr>
              <a:t> 2D:</a:t>
            </a:r>
          </a:p>
          <a:p>
            <a:pPr>
              <a:buFont typeface="Wingdings" pitchFamily="2" charset="2"/>
              <a:buChar char="Ø"/>
            </a:pPr>
            <a:r>
              <a:rPr lang="pt-BR" sz="2667" b="1" dirty="0">
                <a:latin typeface="Arial Narrow" pitchFamily="34" charset="0"/>
              </a:rPr>
              <a:t>CNN: </a:t>
            </a:r>
            <a:r>
              <a:rPr lang="pt-BR" sz="2667" dirty="0">
                <a:latin typeface="Arial Narrow" pitchFamily="34" charset="0"/>
              </a:rPr>
              <a:t>Aprendem automaticamente a extrair </a:t>
            </a:r>
            <a:r>
              <a:rPr lang="pt-BR" sz="2667" i="1" dirty="0">
                <a:latin typeface="Arial Narrow" pitchFamily="34" charset="0"/>
              </a:rPr>
              <a:t>features</a:t>
            </a:r>
            <a:r>
              <a:rPr lang="pt-BR" sz="2667" dirty="0">
                <a:latin typeface="Arial Narrow" pitchFamily="34" charset="0"/>
              </a:rPr>
              <a:t> em imagens 2D</a:t>
            </a:r>
            <a:endParaRPr lang="pt-BR" sz="2667" b="1" dirty="0">
              <a:latin typeface="Arial Narrow" pitchFamily="34" charset="0"/>
            </a:endParaRPr>
          </a:p>
          <a:p>
            <a:pPr>
              <a:buNone/>
            </a:pPr>
            <a:endParaRPr lang="pt-BR" sz="2667" b="1" dirty="0">
              <a:latin typeface="Arial Narrow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z="2400" b="1">
                <a:solidFill>
                  <a:schemeClr val="bg1"/>
                </a:solidFill>
              </a:rPr>
              <a:pPr/>
              <a:t>22</a:t>
            </a:fld>
            <a:endParaRPr lang="pt-BR" sz="2400" b="1" dirty="0">
              <a:solidFill>
                <a:schemeClr val="bg1"/>
              </a:solidFill>
            </a:endParaRPr>
          </a:p>
        </p:txBody>
      </p:sp>
      <p:sp>
        <p:nvSpPr>
          <p:cNvPr id="16" name="Retângulo 15"/>
          <p:cNvSpPr/>
          <p:nvPr/>
        </p:nvSpPr>
        <p:spPr>
          <a:xfrm>
            <a:off x="2571725" y="5735938"/>
            <a:ext cx="6858048" cy="642943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latin typeface="Arial Narrow" pitchFamily="34" charset="0"/>
              </a:rPr>
              <a:t>Figura</a:t>
            </a:r>
            <a:r>
              <a:rPr lang="en-US" sz="2400" b="1" dirty="0">
                <a:latin typeface="Arial Narrow" pitchFamily="34" charset="0"/>
              </a:rPr>
              <a:t> 2</a:t>
            </a:r>
            <a:r>
              <a:rPr lang="pt-BR" sz="2400" b="1" dirty="0">
                <a:latin typeface="Arial Narrow" pitchFamily="34" charset="0"/>
              </a:rPr>
              <a:t>: </a:t>
            </a:r>
            <a:r>
              <a:rPr lang="pt-BR" sz="2400" dirty="0">
                <a:latin typeface="Arial Narrow" pitchFamily="34" charset="0"/>
              </a:rPr>
              <a:t>DCNN – [</a:t>
            </a:r>
            <a:r>
              <a:rPr lang="pt-BR" sz="2400" dirty="0" err="1">
                <a:latin typeface="Arial Narrow" pitchFamily="34" charset="0"/>
              </a:rPr>
              <a:t>TensorFlow</a:t>
            </a:r>
            <a:r>
              <a:rPr lang="pt-BR" sz="2400" dirty="0">
                <a:latin typeface="Arial Narrow" pitchFamily="34" charset="0"/>
              </a:rPr>
              <a:t>]</a:t>
            </a:r>
            <a:endParaRPr lang="pt-BR" sz="2400" i="1" dirty="0">
              <a:latin typeface="Arial Narrow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623127"/>
            <a:ext cx="12052437" cy="303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0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52117" y="762819"/>
            <a:ext cx="1918256" cy="12747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6" name="Picture 2" descr="Resultado de imagem para cortex visual">
            <a:extLst>
              <a:ext uri="{FF2B5EF4-FFF2-40B4-BE49-F238E27FC236}">
                <a16:creationId xmlns:a16="http://schemas.microsoft.com/office/drawing/2014/main" id="{BF8955A4-5CCF-4628-9EE3-0EAC4A1B4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0575" y="1"/>
            <a:ext cx="3160613" cy="196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58;p2"/>
          <p:cNvSpPr txBox="1"/>
          <p:nvPr/>
        </p:nvSpPr>
        <p:spPr>
          <a:xfrm>
            <a:off x="369454" y="0"/>
            <a:ext cx="10965345" cy="2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pt-BR" sz="4800" b="1" i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Deep</a:t>
            </a:r>
            <a:r>
              <a:rPr lang="pt-BR" sz="4800" b="1" i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pt-BR" sz="4800" b="1" i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</a:t>
            </a:r>
            <a:r>
              <a:rPr lang="pt-BR" sz="4800" b="1" i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</a:t>
            </a:r>
            <a:r>
              <a:rPr lang="pt-BR" sz="4800" b="1" i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TensorFlow</a:t>
            </a:r>
            <a:r>
              <a:rPr lang="pt-BR" sz="4800" b="1" i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4800" b="1" i="1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438749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728181" y="2071678"/>
            <a:ext cx="4463819" cy="2071703"/>
          </a:xfrm>
        </p:spPr>
        <p:txBody>
          <a:bodyPr>
            <a:normAutofit/>
          </a:bodyPr>
          <a:lstStyle/>
          <a:p>
            <a:r>
              <a:rPr lang="pt-BR" sz="3733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214818"/>
            <a:ext cx="8534400" cy="142398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7440150" y="2346037"/>
            <a:ext cx="41534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itchFamily="34" charset="0"/>
              <a:buChar char="•"/>
            </a:pPr>
            <a:r>
              <a:rPr lang="pt-BR" sz="2400" dirty="0">
                <a:latin typeface="Arial Narrow" pitchFamily="34" charset="0"/>
              </a:rPr>
              <a:t>Treinamento de sistemas de </a:t>
            </a:r>
            <a:r>
              <a:rPr lang="pt-BR" sz="2400" b="1" dirty="0">
                <a:latin typeface="Arial Narrow" pitchFamily="34" charset="0"/>
              </a:rPr>
              <a:t>Inteligência Artificial</a:t>
            </a:r>
            <a:r>
              <a:rPr lang="pt-BR" sz="2400" dirty="0">
                <a:latin typeface="Arial Narrow" pitchFamily="34" charset="0"/>
              </a:rPr>
              <a:t>;</a:t>
            </a:r>
          </a:p>
          <a:p>
            <a:pPr marL="380990" indent="-380990">
              <a:buFont typeface="Arial" pitchFamily="34" charset="0"/>
              <a:buChar char="•"/>
            </a:pPr>
            <a:endParaRPr lang="pt-BR" sz="2400" dirty="0">
              <a:latin typeface="Arial Narrow" pitchFamily="34" charset="0"/>
            </a:endParaRPr>
          </a:p>
          <a:p>
            <a:pPr marL="380990" indent="-380990">
              <a:buFont typeface="Arial" pitchFamily="34" charset="0"/>
              <a:buChar char="•"/>
            </a:pPr>
            <a:r>
              <a:rPr lang="pt-BR" sz="2400" dirty="0">
                <a:latin typeface="Arial Narrow" pitchFamily="34" charset="0"/>
              </a:rPr>
              <a:t>Tomada de decisão com suporte de </a:t>
            </a:r>
            <a:r>
              <a:rPr lang="pt-BR" sz="2400" b="1" dirty="0">
                <a:latin typeface="Arial Narrow" pitchFamily="34" charset="0"/>
              </a:rPr>
              <a:t>base de regras </a:t>
            </a:r>
            <a:r>
              <a:rPr lang="pt-BR" sz="2400" dirty="0">
                <a:latin typeface="Arial Narrow" pitchFamily="34" charset="0"/>
              </a:rPr>
              <a:t>bem definidas;</a:t>
            </a:r>
          </a:p>
          <a:p>
            <a:pPr marL="380990" indent="-380990">
              <a:buFont typeface="Arial" pitchFamily="34" charset="0"/>
              <a:buChar char="•"/>
            </a:pPr>
            <a:endParaRPr lang="pt-BR" sz="2400" dirty="0">
              <a:latin typeface="Arial Narrow" pitchFamily="34" charset="0"/>
            </a:endParaRPr>
          </a:p>
          <a:p>
            <a:pPr marL="380990" indent="-380990">
              <a:buFont typeface="Arial" pitchFamily="34" charset="0"/>
              <a:buChar char="•"/>
            </a:pPr>
            <a:r>
              <a:rPr lang="pt-BR" sz="2400" dirty="0">
                <a:latin typeface="Arial Narrow" pitchFamily="34" charset="0"/>
              </a:rPr>
              <a:t>Não toma decisão com base na emoção;</a:t>
            </a:r>
          </a:p>
          <a:p>
            <a:endParaRPr lang="pt-BR" sz="2400" dirty="0">
              <a:latin typeface="Arial Narrow" pitchFamily="34" charset="0"/>
            </a:endParaRPr>
          </a:p>
          <a:p>
            <a:pPr marL="380990" indent="-380990">
              <a:buFont typeface="Arial" pitchFamily="34" charset="0"/>
              <a:buChar char="•"/>
            </a:pPr>
            <a:r>
              <a:rPr lang="pt-BR" sz="2400" dirty="0">
                <a:latin typeface="Arial Narrow" pitchFamily="34" charset="0"/>
              </a:rPr>
              <a:t>Automação para correção e suporte de falhas humanas.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1047715" y="1142984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Máquinas que pensam...</a:t>
            </a:r>
          </a:p>
        </p:txBody>
      </p:sp>
      <p:pic>
        <p:nvPicPr>
          <p:cNvPr id="7" name="Picture 2" descr="Resultado de imagem para pensamento  robotic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952978"/>
            <a:ext cx="7450209" cy="4868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m para balao de pensamento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4733" y="1011428"/>
            <a:ext cx="3451983" cy="2318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58;p2"/>
          <p:cNvSpPr txBox="1"/>
          <p:nvPr/>
        </p:nvSpPr>
        <p:spPr>
          <a:xfrm>
            <a:off x="369454" y="0"/>
            <a:ext cx="10965345" cy="2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pt-BR" sz="48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Máquinas que pensam como humanos</a:t>
            </a:r>
            <a:endParaRPr sz="4800" b="1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25478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de cantos arredondados 10"/>
          <p:cNvSpPr/>
          <p:nvPr/>
        </p:nvSpPr>
        <p:spPr>
          <a:xfrm>
            <a:off x="294640" y="457200"/>
            <a:ext cx="5801360" cy="9550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428737"/>
            <a:ext cx="11582400" cy="4697427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sz="3200" dirty="0">
                <a:latin typeface="Arial Narrow" pitchFamily="34" charset="0"/>
              </a:rPr>
              <a:t> </a:t>
            </a:r>
            <a:endParaRPr lang="pt-BR" sz="3200" b="1" dirty="0">
              <a:latin typeface="Arial Narrow" pitchFamily="34" charset="0"/>
            </a:endParaRPr>
          </a:p>
        </p:txBody>
      </p:sp>
      <p:pic>
        <p:nvPicPr>
          <p:cNvPr id="118792" name="Picture 8" descr="Pin on Desenho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1156" y="254000"/>
            <a:ext cx="6604000" cy="6604000"/>
          </a:xfrm>
          <a:prstGeom prst="rect">
            <a:avLst/>
          </a:prstGeom>
          <a:noFill/>
        </p:spPr>
      </p:pic>
      <p:pic>
        <p:nvPicPr>
          <p:cNvPr id="118788" name="Picture 4" descr="Terminator No Background | PNG Al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46755" y="2652890"/>
            <a:ext cx="6177984" cy="420511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4072" y="390167"/>
            <a:ext cx="11360800" cy="763600"/>
          </a:xfrm>
        </p:spPr>
        <p:txBody>
          <a:bodyPr>
            <a:normAutofit fontScale="90000"/>
          </a:bodyPr>
          <a:lstStyle/>
          <a:p>
            <a:pPr algn="l"/>
            <a:r>
              <a:rPr lang="pt-BR" sz="5333" b="1" dirty="0"/>
              <a:t>Ficção Científica </a:t>
            </a:r>
          </a:p>
        </p:txBody>
      </p:sp>
      <p:pic>
        <p:nvPicPr>
          <p:cNvPr id="118790" name="Picture 6" descr="Notícias da Semana nº 19 | Blog do Jotacê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79589" y="723679"/>
            <a:ext cx="4312411" cy="3944277"/>
          </a:xfrm>
          <a:prstGeom prst="rect">
            <a:avLst/>
          </a:prstGeom>
          <a:noFill/>
        </p:spPr>
      </p:pic>
      <p:pic>
        <p:nvPicPr>
          <p:cNvPr id="118794" name="Picture 10" descr="Ex Machina is a dazzling, clockwork examination of what makes humanity tick  | Polygon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324600" y="5506954"/>
            <a:ext cx="5867400" cy="135104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/>
          </a:p>
        </p:txBody>
      </p:sp>
      <p:sp>
        <p:nvSpPr>
          <p:cNvPr id="307" name="Google Shape;307;g11a3cd0d61f_0_227"/>
          <p:cNvSpPr txBox="1"/>
          <p:nvPr/>
        </p:nvSpPr>
        <p:spPr>
          <a:xfrm>
            <a:off x="1549433" y="3130933"/>
            <a:ext cx="5923600" cy="12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01597" lvl="1">
              <a:spcBef>
                <a:spcPts val="1333"/>
              </a:spcBef>
              <a:buClr>
                <a:srgbClr val="000000"/>
              </a:buClr>
              <a:buSzPts val="1600"/>
            </a:pP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549433" y="1756000"/>
            <a:ext cx="8766800" cy="12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3200"/>
            </a:pPr>
            <a:r>
              <a:rPr lang="en-US" sz="7333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Mas</a:t>
            </a:r>
            <a:r>
              <a:rPr lang="en-US" sz="7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7333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qual</a:t>
            </a:r>
            <a:r>
              <a:rPr lang="en-US" sz="7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 </a:t>
            </a:r>
            <a:r>
              <a:rPr lang="en-US" sz="7333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relação</a:t>
            </a:r>
            <a:r>
              <a:rPr lang="en-US" sz="7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entre </a:t>
            </a:r>
            <a:r>
              <a:rPr lang="en-US" sz="7333" b="1" dirty="0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ML</a:t>
            </a:r>
            <a:r>
              <a:rPr lang="en-US" sz="7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e </a:t>
            </a:r>
            <a:r>
              <a:rPr lang="en-US" sz="7333" b="1" dirty="0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IA</a:t>
            </a:r>
            <a:r>
              <a:rPr lang="en-US" sz="7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sz="7333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r>
              <a:rPr lang="en-US"/>
              <a:t>[</a:t>
            </a:r>
            <a:fld id="{00000000-1234-1234-1234-123412341234}" type="slidenum">
              <a:rPr lang="en-US" smtClean="0"/>
              <a:pPr lvl="0"/>
              <a:t>5</a:t>
            </a:fld>
            <a:r>
              <a:rPr lang="en-US"/>
              <a:t>]</a:t>
            </a:r>
          </a:p>
        </p:txBody>
      </p:sp>
      <p:pic>
        <p:nvPicPr>
          <p:cNvPr id="311" name="Google Shape;311;g11a3cd0d61f_0_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8967" y="3334133"/>
            <a:ext cx="3477600" cy="34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13" y="2071678"/>
            <a:ext cx="10420387" cy="2071703"/>
          </a:xfrm>
        </p:spPr>
        <p:txBody>
          <a:bodyPr>
            <a:normAutofit/>
          </a:bodyPr>
          <a:lstStyle/>
          <a:p>
            <a:r>
              <a:rPr lang="pt-BR" sz="3733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214818"/>
            <a:ext cx="8534400" cy="142398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571462" y="2428869"/>
            <a:ext cx="7905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047715" y="1142984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Aprendizado de Máquina 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1062724" y="1314295"/>
            <a:ext cx="8498965" cy="54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933" dirty="0">
                <a:latin typeface="Arial Narrow" pitchFamily="34" charset="0"/>
              </a:rPr>
              <a:t>Por meio do </a:t>
            </a:r>
            <a:r>
              <a:rPr lang="pt-BR" sz="2933" b="1" dirty="0">
                <a:latin typeface="Arial Narrow" pitchFamily="34" charset="0"/>
              </a:rPr>
              <a:t>ML</a:t>
            </a:r>
            <a:r>
              <a:rPr lang="pt-BR" sz="2933" dirty="0">
                <a:latin typeface="Arial Narrow" pitchFamily="34" charset="0"/>
              </a:rPr>
              <a:t> obtemos (ou não) uma </a:t>
            </a:r>
            <a:r>
              <a:rPr lang="pt-BR" sz="2933" b="1" dirty="0">
                <a:latin typeface="Arial Narrow" pitchFamily="34" charset="0"/>
              </a:rPr>
              <a:t>IA</a:t>
            </a:r>
            <a:r>
              <a:rPr lang="pt-BR" sz="2933" dirty="0">
                <a:latin typeface="Arial Narrow" pitchFamily="34" charset="0"/>
              </a:rPr>
              <a:t> restrita.</a:t>
            </a:r>
          </a:p>
        </p:txBody>
      </p:sp>
      <p:sp>
        <p:nvSpPr>
          <p:cNvPr id="20" name="Google Shape;58;p2"/>
          <p:cNvSpPr txBox="1"/>
          <p:nvPr/>
        </p:nvSpPr>
        <p:spPr>
          <a:xfrm>
            <a:off x="662518" y="144223"/>
            <a:ext cx="10965345" cy="2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pt-BR" sz="48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Mas qual a Relação entre ML e IA?																					</a:t>
            </a:r>
            <a:endParaRPr sz="4800" b="1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5236" name="Picture 4" descr="Aprendizado de máquina - ícones de educação gráti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051093" y="1871839"/>
            <a:ext cx="3930649" cy="3930651"/>
          </a:xfrm>
          <a:prstGeom prst="rect">
            <a:avLst/>
          </a:prstGeom>
          <a:noFill/>
        </p:spPr>
      </p:pic>
      <p:sp>
        <p:nvSpPr>
          <p:cNvPr id="19" name="Retângulo de cantos arredondados 18"/>
          <p:cNvSpPr/>
          <p:nvPr/>
        </p:nvSpPr>
        <p:spPr>
          <a:xfrm>
            <a:off x="214459" y="3138296"/>
            <a:ext cx="3499556" cy="149013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rgbClr val="FF0000"/>
                </a:solidFill>
              </a:rPr>
              <a:t>Aprendizado de Máquina </a:t>
            </a:r>
          </a:p>
          <a:p>
            <a:pPr algn="ctr"/>
            <a:r>
              <a:rPr lang="pt-BR" sz="2400" b="1" dirty="0"/>
              <a:t>(Treinamento)</a:t>
            </a:r>
          </a:p>
        </p:txBody>
      </p:sp>
      <p:sp>
        <p:nvSpPr>
          <p:cNvPr id="21" name="Seta para a direita 20"/>
          <p:cNvSpPr/>
          <p:nvPr/>
        </p:nvSpPr>
        <p:spPr>
          <a:xfrm>
            <a:off x="3894667" y="3601156"/>
            <a:ext cx="767644" cy="587021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/>
          </a:p>
        </p:txBody>
      </p:sp>
      <p:sp>
        <p:nvSpPr>
          <p:cNvPr id="22" name="Retângulo de cantos arredondados 21"/>
          <p:cNvSpPr/>
          <p:nvPr/>
        </p:nvSpPr>
        <p:spPr>
          <a:xfrm>
            <a:off x="7857065" y="5870223"/>
            <a:ext cx="3894667" cy="73377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133" b="1" dirty="0">
                <a:solidFill>
                  <a:srgbClr val="FF0000"/>
                </a:solidFill>
              </a:rPr>
              <a:t>Inteligência Artificial </a:t>
            </a:r>
          </a:p>
        </p:txBody>
      </p:sp>
      <p:pic>
        <p:nvPicPr>
          <p:cNvPr id="95240" name="Picture 8" descr="Download Deep Learning Icon | Becris Lineal Color Styl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13296" y="2319868"/>
            <a:ext cx="3189112" cy="318911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de cantos arredondados 15"/>
          <p:cNvSpPr/>
          <p:nvPr/>
        </p:nvSpPr>
        <p:spPr>
          <a:xfrm>
            <a:off x="1051177" y="2344589"/>
            <a:ext cx="4572032" cy="335758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2400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13" y="2071678"/>
            <a:ext cx="10420387" cy="2071703"/>
          </a:xfrm>
        </p:spPr>
        <p:txBody>
          <a:bodyPr>
            <a:normAutofit/>
          </a:bodyPr>
          <a:lstStyle/>
          <a:p>
            <a:r>
              <a:rPr lang="pt-BR" sz="3733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214818"/>
            <a:ext cx="8534400" cy="142398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571462" y="2428869"/>
            <a:ext cx="7905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047715" y="1142984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Aprendizado de Máquina 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 dirty="0"/>
          </a:p>
        </p:txBody>
      </p:sp>
      <p:sp>
        <p:nvSpPr>
          <p:cNvPr id="15" name="Retângulo 14"/>
          <p:cNvSpPr/>
          <p:nvPr/>
        </p:nvSpPr>
        <p:spPr>
          <a:xfrm>
            <a:off x="0" y="1714488"/>
            <a:ext cx="761963" cy="514351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1146427" y="2458638"/>
            <a:ext cx="4381531" cy="3210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33" dirty="0">
                <a:latin typeface="Arial Narrow" pitchFamily="34" charset="0"/>
              </a:rPr>
              <a:t>O objetivo do aprendizado de máquina (ou </a:t>
            </a:r>
            <a:r>
              <a:rPr lang="pt-BR" sz="2533" i="1" dirty="0">
                <a:latin typeface="Arial Narrow" pitchFamily="34" charset="0"/>
              </a:rPr>
              <a:t>"</a:t>
            </a:r>
            <a:r>
              <a:rPr lang="pt-BR" sz="2533" b="1" i="1" dirty="0">
                <a:latin typeface="Arial Narrow" pitchFamily="34" charset="0"/>
              </a:rPr>
              <a:t>machine </a:t>
            </a:r>
            <a:r>
              <a:rPr lang="pt-BR" sz="2533" b="1" i="1" dirty="0" err="1">
                <a:latin typeface="Arial Narrow" pitchFamily="34" charset="0"/>
              </a:rPr>
              <a:t>learning</a:t>
            </a:r>
            <a:r>
              <a:rPr lang="pt-BR" sz="2533" i="1" dirty="0">
                <a:latin typeface="Arial Narrow" pitchFamily="34" charset="0"/>
              </a:rPr>
              <a:t>"</a:t>
            </a:r>
            <a:r>
              <a:rPr lang="pt-BR" sz="2533" dirty="0">
                <a:latin typeface="Arial Narrow" pitchFamily="34" charset="0"/>
              </a:rPr>
              <a:t>) é programar computadores para aprender um determinado comportamento ou padrão automaticamente a partir de exemplos ou observações.</a:t>
            </a:r>
          </a:p>
          <a:p>
            <a:pPr algn="ctr"/>
            <a:r>
              <a:rPr lang="pt-BR" sz="2533" b="1" dirty="0">
                <a:latin typeface="Arial Narrow" pitchFamily="34" charset="0"/>
              </a:rPr>
              <a:t>DATASETS</a:t>
            </a:r>
          </a:p>
        </p:txBody>
      </p:sp>
      <p:pic>
        <p:nvPicPr>
          <p:cNvPr id="7270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86676" y="2381957"/>
            <a:ext cx="5681424" cy="4314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3" name="Picture 2" descr="Resultado de imagem para logo interrogação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01238" y="2071677"/>
            <a:ext cx="2190764" cy="1643075"/>
          </a:xfrm>
          <a:prstGeom prst="rect">
            <a:avLst/>
          </a:prstGeom>
          <a:noFill/>
        </p:spPr>
      </p:pic>
      <p:cxnSp>
        <p:nvCxnSpPr>
          <p:cNvPr id="18" name="Conector angulado 17"/>
          <p:cNvCxnSpPr/>
          <p:nvPr/>
        </p:nvCxnSpPr>
        <p:spPr>
          <a:xfrm>
            <a:off x="1366981" y="5809674"/>
            <a:ext cx="8158043" cy="83403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/>
          <p:cNvSpPr txBox="1"/>
          <p:nvPr/>
        </p:nvSpPr>
        <p:spPr>
          <a:xfrm>
            <a:off x="1062725" y="1314295"/>
            <a:ext cx="6572296" cy="54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933" dirty="0">
                <a:latin typeface="Arial Narrow" pitchFamily="34" charset="0"/>
              </a:rPr>
              <a:t>Dependente de uma base de conhecimento...</a:t>
            </a:r>
          </a:p>
        </p:txBody>
      </p:sp>
      <p:sp>
        <p:nvSpPr>
          <p:cNvPr id="20" name="Google Shape;58;p2"/>
          <p:cNvSpPr txBox="1"/>
          <p:nvPr/>
        </p:nvSpPr>
        <p:spPr>
          <a:xfrm>
            <a:off x="369454" y="0"/>
            <a:ext cx="10965345" cy="2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pt-BR" sz="48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Mas o que é </a:t>
            </a:r>
            <a:r>
              <a:rPr lang="pt-BR" sz="4800" b="1" i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Machine </a:t>
            </a:r>
            <a:r>
              <a:rPr lang="pt-BR" sz="4800" b="1" i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</a:t>
            </a:r>
            <a:r>
              <a:rPr lang="pt-BR" sz="4800" b="1" i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sz="4800" b="1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/>
          </a:p>
        </p:txBody>
      </p:sp>
      <p:sp>
        <p:nvSpPr>
          <p:cNvPr id="307" name="Google Shape;307;g11a3cd0d61f_0_227"/>
          <p:cNvSpPr txBox="1"/>
          <p:nvPr/>
        </p:nvSpPr>
        <p:spPr>
          <a:xfrm>
            <a:off x="1549433" y="3130933"/>
            <a:ext cx="5923600" cy="12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01597" lvl="1">
              <a:spcBef>
                <a:spcPts val="1333"/>
              </a:spcBef>
              <a:buClr>
                <a:srgbClr val="000000"/>
              </a:buClr>
              <a:buSzPts val="1600"/>
            </a:pP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549433" y="1756000"/>
            <a:ext cx="8766800" cy="12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3200"/>
            </a:pPr>
            <a:r>
              <a:rPr lang="en-US" sz="7333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Inteligência</a:t>
            </a:r>
            <a:r>
              <a:rPr lang="en-US" sz="7333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Artificial </a:t>
            </a:r>
            <a:r>
              <a:rPr lang="en-US" sz="7333" b="1" dirty="0" err="1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Restrita</a:t>
            </a:r>
            <a:endParaRPr sz="7333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r>
              <a:rPr lang="en-US"/>
              <a:t>[</a:t>
            </a:r>
            <a:fld id="{00000000-1234-1234-1234-123412341234}" type="slidenum">
              <a:rPr lang="en-US" smtClean="0"/>
              <a:pPr lvl="0"/>
              <a:t>8</a:t>
            </a:fld>
            <a:r>
              <a:rPr lang="en-US"/>
              <a:t>]</a:t>
            </a:r>
          </a:p>
        </p:txBody>
      </p:sp>
      <p:pic>
        <p:nvPicPr>
          <p:cNvPr id="311" name="Google Shape;311;g11a3cd0d61f_0_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8967" y="3334133"/>
            <a:ext cx="3477600" cy="34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13" y="2071678"/>
            <a:ext cx="10420387" cy="2071703"/>
          </a:xfrm>
        </p:spPr>
        <p:txBody>
          <a:bodyPr>
            <a:normAutofit/>
          </a:bodyPr>
          <a:lstStyle/>
          <a:p>
            <a:r>
              <a:rPr lang="pt-BR" sz="3733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800" y="4214818"/>
            <a:ext cx="8534400" cy="1423983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571462" y="2428869"/>
            <a:ext cx="7905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047715" y="1142984"/>
            <a:ext cx="7429552" cy="789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33" b="1" dirty="0">
                <a:solidFill>
                  <a:schemeClr val="bg1"/>
                </a:solidFill>
                <a:latin typeface="Arial Narrow" pitchFamily="34" charset="0"/>
              </a:rPr>
              <a:t>Aprendizado de Máquina 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pt-BR" sz="2400"/>
          </a:p>
        </p:txBody>
      </p:sp>
      <p:sp>
        <p:nvSpPr>
          <p:cNvPr id="15" name="Retângulo 14"/>
          <p:cNvSpPr/>
          <p:nvPr/>
        </p:nvSpPr>
        <p:spPr>
          <a:xfrm>
            <a:off x="0" y="1714488"/>
            <a:ext cx="761963" cy="514351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/>
          </a:p>
        </p:txBody>
      </p:sp>
      <p:pic>
        <p:nvPicPr>
          <p:cNvPr id="1064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993424"/>
            <a:ext cx="12192001" cy="58646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3" name="Picture 2" descr="Resultado de imagem para logo interrogação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2821" y="168960"/>
            <a:ext cx="2190764" cy="1643075"/>
          </a:xfrm>
          <a:prstGeom prst="rect">
            <a:avLst/>
          </a:prstGeom>
          <a:noFill/>
        </p:spPr>
      </p:pic>
      <p:sp>
        <p:nvSpPr>
          <p:cNvPr id="12" name="Google Shape;58;p2"/>
          <p:cNvSpPr txBox="1"/>
          <p:nvPr/>
        </p:nvSpPr>
        <p:spPr>
          <a:xfrm>
            <a:off x="369454" y="0"/>
            <a:ext cx="10965345" cy="2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3200"/>
            </a:pPr>
            <a:r>
              <a:rPr lang="pt-BR" sz="48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Exemplo de Aprendizado</a:t>
            </a:r>
            <a:endParaRPr sz="4800" b="1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400</Words>
  <Application>Microsoft Office PowerPoint</Application>
  <PresentationFormat>Widescreen</PresentationFormat>
  <Paragraphs>122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Arial Narrow</vt:lpstr>
      <vt:lpstr>Calibri</vt:lpstr>
      <vt:lpstr>Calibri Light</vt:lpstr>
      <vt:lpstr>Century Gothic</vt:lpstr>
      <vt:lpstr>Wingdings</vt:lpstr>
      <vt:lpstr>Office Theme</vt:lpstr>
      <vt:lpstr> </vt:lpstr>
      <vt:lpstr>PowerPoint Presentation</vt:lpstr>
      <vt:lpstr> </vt:lpstr>
      <vt:lpstr>Ficção Científica </vt:lpstr>
      <vt:lpstr>PowerPoint Presentation</vt:lpstr>
      <vt:lpstr> </vt:lpstr>
      <vt:lpstr> </vt:lpstr>
      <vt:lpstr>PowerPoint Presentation</vt:lpstr>
      <vt:lpstr> </vt:lpstr>
      <vt:lpstr> </vt:lpstr>
      <vt:lpstr>PowerPoint Presentation</vt:lpstr>
      <vt:lpstr> </vt:lpstr>
      <vt:lpstr>PowerPoint Presentation</vt:lpstr>
      <vt:lpstr> </vt:lpstr>
      <vt:lpstr> </vt:lpstr>
      <vt:lpstr> </vt:lpstr>
      <vt:lpstr> </vt:lpstr>
      <vt:lpstr>Cão-guia Robótico V2</vt:lpstr>
      <vt:lpstr>Dataset</vt:lpstr>
      <vt:lpstr> </vt:lpstr>
      <vt:lpstr> 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igor da penha natal</dc:creator>
  <cp:lastModifiedBy>igor da penha natal</cp:lastModifiedBy>
  <cp:revision>2</cp:revision>
  <dcterms:created xsi:type="dcterms:W3CDTF">2024-07-25T15:05:54Z</dcterms:created>
  <dcterms:modified xsi:type="dcterms:W3CDTF">2024-07-25T15:13:48Z</dcterms:modified>
</cp:coreProperties>
</file>

<file path=docProps/thumbnail.jpeg>
</file>